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2"/>
    <p:sldId id="1017" r:id="rId3"/>
    <p:sldId id="1040" r:id="rId4"/>
    <p:sldId id="1041" r:id="rId5"/>
    <p:sldId id="1019" r:id="rId6"/>
    <p:sldId id="1043" r:id="rId7"/>
    <p:sldId id="1033" r:id="rId8"/>
    <p:sldId id="1044" r:id="rId9"/>
    <p:sldId id="1021" r:id="rId10"/>
    <p:sldId id="1045" r:id="rId11"/>
    <p:sldId id="1046" r:id="rId12"/>
    <p:sldId id="1023" r:id="rId13"/>
    <p:sldId id="1026" r:id="rId14"/>
    <p:sldId id="1027" r:id="rId15"/>
    <p:sldId id="1025" r:id="rId16"/>
    <p:sldId id="1048" r:id="rId17"/>
    <p:sldId id="1036" r:id="rId18"/>
    <p:sldId id="1050" r:id="rId19"/>
    <p:sldId id="1030" r:id="rId20"/>
    <p:sldId id="1049" r:id="rId21"/>
    <p:sldId id="1053" r:id="rId22"/>
    <p:sldId id="1055" r:id="rId23"/>
    <p:sldId id="1037" r:id="rId24"/>
    <p:sldId id="1057" r:id="rId25"/>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2025/6/18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第一册 </a:t>
            </a:r>
            <a:r>
              <a:rPr lang="en-US" altLang="zh-CN" sz="2000" dirty="0" err="1" smtClean="0">
                <a:solidFill>
                  <a:prstClr val="black"/>
                </a:solidFill>
                <a:latin typeface="楷体" panose="02010609060101010101" pitchFamily="49" charset="-122"/>
                <a:ea typeface="楷体" panose="02010609060101010101" pitchFamily="49" charset="-122"/>
              </a:rPr>
              <a:t>SDKJ</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2025/6/18</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7.png"/><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9.pn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 y="1721001"/>
            <a:ext cx="12190412"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5400">
                <a:solidFill>
                  <a:srgbClr val="549E39"/>
                </a:solidFill>
                <a:latin typeface="+mn-lt"/>
                <a:ea typeface="+mj-ea"/>
                <a:cs typeface="微软雅黑" panose="020B0503020204020204" pitchFamily="34" charset="-122"/>
              </a:rPr>
              <a:t>5</a:t>
            </a: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光的干涉、衍射和偏振</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1" y="2996952"/>
            <a:ext cx="12190412"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第</a:t>
            </a:r>
            <a:r>
              <a:rPr lang="en-US" altLang="zh-CN" sz="4800" b="0">
                <a:solidFill>
                  <a:srgbClr val="000000"/>
                </a:solidFill>
                <a:latin typeface="+mn-lt"/>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节　光的干涉</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示例</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肥皂泡以及水面上的油膜呈现的彩色花纹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增透膜</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作用：增加透射光的强度，减弱反射光的强度</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原理：膜前后两面的反射光的路程差恰为半个波长，故反射光叠加后减弱，导致透射光强度增加</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应用：照相机、望远镜等光学仪器设备的镜片</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9126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用干涉法检查平面平整度</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794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如图甲所示，标准样板与被检查平面之间形成一层空气膜，用单色光从上向下照射，入射光从空气膜的上下表面反射出两列光波，形成干涉条纹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如果被检查平面是光滑的，得到的干涉图样必是等间距的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如果某处凹下去，则对应明条纹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向空气膜薄的一侧偏移，如图乙所示；如果某处凸起来，则对应条纹向空气膜厚的一侧偏移，如图丙所示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bjd16.jpg" descr="id:2147493378;FounderCES"/>
          <p:cNvPicPr/>
          <p:nvPr/>
        </p:nvPicPr>
        <p:blipFill>
          <a:blip r:embed="rId2"/>
          <a:stretch>
            <a:fillRect/>
          </a:stretch>
        </p:blipFill>
        <p:spPr>
          <a:xfrm>
            <a:off x="4150990" y="3717032"/>
            <a:ext cx="6107471" cy="1636380"/>
          </a:xfrm>
          <a:prstGeom prst="rect">
            <a:avLst/>
          </a:prstGeom>
        </p:spPr>
      </p:pic>
    </p:spTree>
    <p:extLst>
      <p:ext uri="{BB962C8B-B14F-4D97-AF65-F5344CB8AC3E}">
        <p14:creationId xmlns:p14="http://schemas.microsoft.com/office/powerpoint/2010/main" val="38781973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3970318"/>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对光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的双缝干涉的理解</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干涉的必要条件是两列波的频率相同，即两束光一定要为相干光，在解答这类问题时一定要牢牢地抓住这个条件</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一般情况下，两个不同的光源发出的光或同一个光源的不同部分发出的光的振动情况往往是不同的，不能满足干涉的条件，所以观察不到干涉条纹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由光源上同一点发出的光或同一列光分出的两列光其振动情况是相同的</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激光是相干性很强的光，所以做双缝干涉实验时我们常用氦氖激光器发出的红色激光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要点破.eps" descr="id:2147493931;FounderCES"/>
          <p:cNvPicPr/>
          <p:nvPr/>
        </p:nvPicPr>
        <p:blipFill>
          <a:blip r:embed="rId2"/>
          <a:stretch>
            <a:fillRect/>
          </a:stretch>
        </p:blipFill>
        <p:spPr>
          <a:xfrm>
            <a:off x="2697398" y="911131"/>
            <a:ext cx="6638168" cy="573653"/>
          </a:xfrm>
          <a:prstGeom prst="rect">
            <a:avLst/>
          </a:prstGeom>
        </p:spPr>
      </p:pic>
      <p:pic>
        <p:nvPicPr>
          <p:cNvPr id="5" name="要点1.eps" descr="id:2147493392;FounderCES"/>
          <p:cNvPicPr/>
          <p:nvPr/>
        </p:nvPicPr>
        <p:blipFill>
          <a:blip r:embed="rId3"/>
          <a:stretch>
            <a:fillRect/>
          </a:stretch>
        </p:blipFill>
        <p:spPr>
          <a:xfrm>
            <a:off x="478582" y="1654678"/>
            <a:ext cx="908422" cy="319056"/>
          </a:xfrm>
          <a:prstGeom prst="rect">
            <a:avLst/>
          </a:prstGeom>
        </p:spPr>
      </p:pic>
    </p:spTree>
    <p:extLst>
      <p:ext uri="{BB962C8B-B14F-4D97-AF65-F5344CB8AC3E}">
        <p14:creationId xmlns:p14="http://schemas.microsoft.com/office/powerpoint/2010/main" val="2539492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同学用单色光进行双缝干涉实验，在屏上观察到如图甲所示的条纹，仅改变一个实验条件后，观察到的条纹如图乙所示</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他改变的实验条件可能是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减小光源到单缝的距离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减小双缝到光屏之间的距离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减小双缝之间的距离</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换用频率更低的单色光源</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1.eps" descr="id:2147493953;FounderCES"/>
          <p:cNvPicPr/>
          <p:nvPr/>
        </p:nvPicPr>
        <p:blipFill>
          <a:blip r:embed="rId2"/>
          <a:stretch>
            <a:fillRect/>
          </a:stretch>
        </p:blipFill>
        <p:spPr>
          <a:xfrm>
            <a:off x="502775" y="905454"/>
            <a:ext cx="1127935" cy="363305"/>
          </a:xfrm>
          <a:prstGeom prst="rect">
            <a:avLst/>
          </a:prstGeom>
        </p:spPr>
      </p:pic>
      <p:pic>
        <p:nvPicPr>
          <p:cNvPr id="4" name="24答案.eps" descr="id:2147493967;FounderCES"/>
          <p:cNvPicPr/>
          <p:nvPr/>
        </p:nvPicPr>
        <p:blipFill>
          <a:blip r:embed="rId3"/>
          <a:stretch>
            <a:fillRect/>
          </a:stretch>
        </p:blipFill>
        <p:spPr>
          <a:xfrm>
            <a:off x="502431" y="4293096"/>
            <a:ext cx="912255" cy="324991"/>
          </a:xfrm>
          <a:prstGeom prst="rect">
            <a:avLst/>
          </a:prstGeom>
        </p:spPr>
      </p:pic>
      <p:sp>
        <p:nvSpPr>
          <p:cNvPr id="6" name="矩形 5"/>
          <p:cNvSpPr/>
          <p:nvPr/>
        </p:nvSpPr>
        <p:spPr>
          <a:xfrm>
            <a:off x="1456884" y="4238340"/>
            <a:ext cx="389850" cy="461665"/>
          </a:xfrm>
          <a:prstGeom prst="rect">
            <a:avLst/>
          </a:prstGeom>
        </p:spPr>
        <p:txBody>
          <a:bodyPr wrap="none">
            <a:spAutoFit/>
          </a:bodyPr>
          <a:lstStyle/>
          <a:p>
            <a:r>
              <a:rPr lang="en-US" altLang="zh-CN" sz="2400">
                <a:solidFill>
                  <a:srgbClr val="000000"/>
                </a:solidFill>
              </a:rPr>
              <a:t>B</a:t>
            </a:r>
            <a:endParaRPr lang="zh-CN" altLang="en-US"/>
          </a:p>
        </p:txBody>
      </p:sp>
      <p:pic>
        <p:nvPicPr>
          <p:cNvPr id="7" name="图片 6"/>
          <p:cNvPicPr>
            <a:picLocks noChangeAspect="1"/>
          </p:cNvPicPr>
          <p:nvPr/>
        </p:nvPicPr>
        <p:blipFill>
          <a:blip r:embed="rId4"/>
          <a:stretch>
            <a:fillRect/>
          </a:stretch>
        </p:blipFill>
        <p:spPr>
          <a:xfrm>
            <a:off x="5159102" y="2204864"/>
            <a:ext cx="5895975" cy="1323975"/>
          </a:xfrm>
          <a:prstGeom prst="rect">
            <a:avLst/>
          </a:prstGeom>
        </p:spPr>
      </p:pic>
    </p:spTree>
    <p:extLst>
      <p:ext uri="{BB962C8B-B14F-4D97-AF65-F5344CB8AC3E}">
        <p14:creationId xmlns:p14="http://schemas.microsoft.com/office/powerpoint/2010/main" val="3911225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648106"/>
                <a:ext cx="11485848" cy="2562946"/>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双缝干涉条纹间距关系式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减小光源到单缝的距离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不会改变条纹间距</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减小双缝到光屏之间的距离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会使条纹间距变小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减小双缝之间的距离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会使条纹间距变大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换用频率更低的单色光源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即光源的波长变长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条纹间距变大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648106"/>
                <a:ext cx="11485848" cy="2562946"/>
              </a:xfrm>
              <a:blipFill>
                <a:blip r:embed="rId2"/>
                <a:stretch>
                  <a:fillRect l="-796" r="-849" b="-1900"/>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478582" y="980728"/>
            <a:ext cx="808161" cy="288032"/>
          </a:xfrm>
          <a:prstGeom prst="rect">
            <a:avLst/>
          </a:prstGeom>
        </p:spPr>
      </p:pic>
      <p:pic>
        <p:nvPicPr>
          <p:cNvPr id="4" name="图片 3"/>
          <p:cNvPicPr>
            <a:picLocks noChangeAspect="1"/>
          </p:cNvPicPr>
          <p:nvPr/>
        </p:nvPicPr>
        <p:blipFill>
          <a:blip r:embed="rId4"/>
          <a:stretch>
            <a:fillRect/>
          </a:stretch>
        </p:blipFill>
        <p:spPr>
          <a:xfrm>
            <a:off x="3574926" y="3284984"/>
            <a:ext cx="5895975" cy="1323975"/>
          </a:xfrm>
          <a:prstGeom prst="rect">
            <a:avLst/>
          </a:prstGeom>
        </p:spPr>
      </p:pic>
    </p:spTree>
    <p:extLst>
      <p:ext uri="{BB962C8B-B14F-4D97-AF65-F5344CB8AC3E}">
        <p14:creationId xmlns:p14="http://schemas.microsoft.com/office/powerpoint/2010/main" val="1528060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3416320"/>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年，托马斯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杨用双缝干涉实验研究光波的性质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菲涅耳利用双面镜进行实验，得到了与杨氏双缝干涉实验相同的结果，即菲涅耳双面镜干涉实验，实验装置及光路如图所示，将两块边缘磨光的平面镜</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的边缘对齐，之后倾斜微小的角度</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，用单色光源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向它们照射，则在双面镜对面的光屏</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上会出现干涉条纹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为遮光板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使光源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发出的光不能直接照射到光屏上</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刚好位于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夹角的角平分线上</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3974;FounderCES"/>
          <p:cNvPicPr/>
          <p:nvPr/>
        </p:nvPicPr>
        <p:blipFill>
          <a:blip r:embed="rId2"/>
          <a:stretch>
            <a:fillRect/>
          </a:stretch>
        </p:blipFill>
        <p:spPr>
          <a:xfrm>
            <a:off x="449704" y="926042"/>
            <a:ext cx="1224136" cy="393921"/>
          </a:xfrm>
          <a:prstGeom prst="rect">
            <a:avLst/>
          </a:prstGeom>
        </p:spPr>
      </p:pic>
      <p:pic>
        <p:nvPicPr>
          <p:cNvPr id="5" name="wla662.jpg" descr="id:2147493441;FounderCES"/>
          <p:cNvPicPr/>
          <p:nvPr/>
        </p:nvPicPr>
        <p:blipFill>
          <a:blip r:embed="rId3"/>
          <a:stretch>
            <a:fillRect/>
          </a:stretch>
        </p:blipFill>
        <p:spPr>
          <a:xfrm>
            <a:off x="4871070" y="3717032"/>
            <a:ext cx="2642345" cy="2232248"/>
          </a:xfrm>
          <a:prstGeom prst="rect">
            <a:avLst/>
          </a:prstGeom>
        </p:spPr>
      </p:pic>
    </p:spTree>
    <p:extLst>
      <p:ext uri="{BB962C8B-B14F-4D97-AF65-F5344CB8AC3E}">
        <p14:creationId xmlns:p14="http://schemas.microsoft.com/office/powerpoint/2010/main" val="854595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2308324"/>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实验装置及光路回答下列问题：若增大光源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点的距离，其余条件不变，则屏上相邻两条亮条纹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中央的距离将</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；若换用波长较长的单色光，则光屏上相邻两条亮条纹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中央的距离将</a:t>
            </a:r>
            <a:r>
              <a:rPr lang="zh-CN" altLang="zh-CN" b="1"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填</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答案.eps" descr="id:2147493967;FounderCES"/>
          <p:cNvPicPr/>
          <p:nvPr/>
        </p:nvPicPr>
        <p:blipFill>
          <a:blip r:embed="rId2"/>
          <a:stretch>
            <a:fillRect/>
          </a:stretch>
        </p:blipFill>
        <p:spPr>
          <a:xfrm>
            <a:off x="502431" y="3104009"/>
            <a:ext cx="912255" cy="324991"/>
          </a:xfrm>
          <a:prstGeom prst="rect">
            <a:avLst/>
          </a:prstGeom>
        </p:spPr>
      </p:pic>
      <p:pic>
        <p:nvPicPr>
          <p:cNvPr id="5" name="wla662.jpg" descr="id:2147493441;FounderCES"/>
          <p:cNvPicPr/>
          <p:nvPr/>
        </p:nvPicPr>
        <p:blipFill>
          <a:blip r:embed="rId3"/>
          <a:stretch>
            <a:fillRect/>
          </a:stretch>
        </p:blipFill>
        <p:spPr>
          <a:xfrm>
            <a:off x="5447134" y="2492896"/>
            <a:ext cx="2471871" cy="2088232"/>
          </a:xfrm>
          <a:prstGeom prst="rect">
            <a:avLst/>
          </a:prstGeom>
        </p:spPr>
      </p:pic>
      <p:sp>
        <p:nvSpPr>
          <p:cNvPr id="7" name="矩形 6"/>
          <p:cNvSpPr/>
          <p:nvPr/>
        </p:nvSpPr>
        <p:spPr>
          <a:xfrm>
            <a:off x="1414686" y="3068960"/>
            <a:ext cx="1731564" cy="461665"/>
          </a:xfrm>
          <a:prstGeom prst="rect">
            <a:avLst/>
          </a:prstGeom>
        </p:spPr>
        <p:txBody>
          <a:bodyPr wrap="none">
            <a:spAutoFit/>
          </a:bodyPr>
          <a:lstStyle/>
          <a:p>
            <a:r>
              <a:rPr lang="zh-CN" altLang="zh-CN" sz="2400">
                <a:solidFill>
                  <a:srgbClr val="000000"/>
                </a:solidFill>
                <a:ea typeface="楷体" panose="02010609060101010101" pitchFamily="49" charset="-122"/>
                <a:cs typeface="Times New Roman" panose="02020603050405020304" pitchFamily="18" charset="0"/>
              </a:rPr>
              <a:t>减小</a:t>
            </a:r>
            <a:r>
              <a:rPr lang="zh-CN" altLang="zh-CN" sz="2400">
                <a:solidFill>
                  <a:srgbClr val="000000"/>
                </a:solidFill>
                <a:cs typeface="Times New Roman" panose="02020603050405020304" pitchFamily="18" charset="0"/>
              </a:rPr>
              <a:t>　</a:t>
            </a:r>
            <a:r>
              <a:rPr lang="zh-CN" altLang="zh-CN" sz="2400">
                <a:solidFill>
                  <a:srgbClr val="000000"/>
                </a:solidFill>
                <a:ea typeface="楷体" panose="02010609060101010101" pitchFamily="49" charset="-122"/>
                <a:cs typeface="Times New Roman" panose="02020603050405020304" pitchFamily="18" charset="0"/>
              </a:rPr>
              <a:t>增大</a:t>
            </a:r>
            <a:endParaRPr lang="zh-CN" altLang="en-US"/>
          </a:p>
        </p:txBody>
      </p:sp>
      <p:sp>
        <p:nvSpPr>
          <p:cNvPr id="8" name="内容占位符 1"/>
          <p:cNvSpPr txBox="1">
            <a:spLocks/>
          </p:cNvSpPr>
          <p:nvPr/>
        </p:nvSpPr>
        <p:spPr bwMode="auto">
          <a:xfrm>
            <a:off x="360854" y="4482986"/>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光源</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在平面镜</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中分别成虚像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反射的光线可看作是从虚像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发出的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反射的光线可看作是从虚像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发出的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这两束反射光在光屏上叠加可形成干涉条纹</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等效于两个相干光源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3960;FounderCES"/>
          <p:cNvPicPr/>
          <p:nvPr/>
        </p:nvPicPr>
        <p:blipFill>
          <a:blip r:embed="rId4"/>
          <a:stretch>
            <a:fillRect/>
          </a:stretch>
        </p:blipFill>
        <p:spPr>
          <a:xfrm>
            <a:off x="550590" y="4697269"/>
            <a:ext cx="936104" cy="333631"/>
          </a:xfrm>
          <a:prstGeom prst="rect">
            <a:avLst/>
          </a:prstGeom>
        </p:spPr>
      </p:pic>
    </p:spTree>
    <p:extLst>
      <p:ext uri="{BB962C8B-B14F-4D97-AF65-F5344CB8AC3E}">
        <p14:creationId xmlns:p14="http://schemas.microsoft.com/office/powerpoint/2010/main" val="36227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6445"/>
                <a:ext cx="11485848" cy="3254545"/>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间的距离相当于双缝间距</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设光源</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点距离为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根据几何关系可得</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设线段</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长为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中央的间距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的表达式为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𝟐𝐭𝐚𝐧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屏上相邻两条亮纹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中央的间距将减小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当换用波长较长的单色光时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屏上相邻两条亮纹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暗纹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中央的间距将增大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66445"/>
                <a:ext cx="11485848" cy="3254545"/>
              </a:xfrm>
              <a:blipFill>
                <a:blip r:embed="rId2"/>
                <a:stretch>
                  <a:fillRect l="-796" r="-849" b="-562"/>
                </a:stretch>
              </a:blipFill>
            </p:spPr>
            <p:txBody>
              <a:bodyPr/>
              <a:lstStyle/>
              <a:p>
                <a:r>
                  <a:rPr lang="zh-CN" altLang="en-US">
                    <a:noFill/>
                  </a:rPr>
                  <a:t> </a:t>
                </a:r>
              </a:p>
            </p:txBody>
          </p:sp>
        </mc:Fallback>
      </mc:AlternateContent>
      <p:pic>
        <p:nvPicPr>
          <p:cNvPr id="5" name="wla662.jpg" descr="id:2147493441;FounderCES"/>
          <p:cNvPicPr/>
          <p:nvPr/>
        </p:nvPicPr>
        <p:blipFill>
          <a:blip r:embed="rId3"/>
          <a:stretch>
            <a:fillRect/>
          </a:stretch>
        </p:blipFill>
        <p:spPr>
          <a:xfrm>
            <a:off x="4727054" y="3573016"/>
            <a:ext cx="2642345" cy="2232248"/>
          </a:xfrm>
          <a:prstGeom prst="rect">
            <a:avLst/>
          </a:prstGeom>
        </p:spPr>
      </p:pic>
    </p:spTree>
    <p:extLst>
      <p:ext uri="{BB962C8B-B14F-4D97-AF65-F5344CB8AC3E}">
        <p14:creationId xmlns:p14="http://schemas.microsoft.com/office/powerpoint/2010/main" val="12394056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内容占位符 3"/>
              <p:cNvSpPr>
                <a:spLocks noGrp="1"/>
              </p:cNvSpPr>
              <p:nvPr>
                <p:ph idx="1"/>
              </p:nvPr>
            </p:nvSpPr>
            <p:spPr>
              <a:xfrm>
                <a:off x="360854" y="746120"/>
                <a:ext cx="11485848" cy="3659976"/>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薄膜干涉</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薄膜干涉中，膜的厚度是两列反射光波的路程差的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当路程差为反射光半个波长的奇数倍时，那些厚度处出现暗条纹；当路程差为反射光波长的整数倍时，那些厚度处出现亮条纹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715963"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膜的厚度不同，光波的路程差不同，干涉条纹的宽度不同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膜厚度变薄时，相邻的暗纹间的距离或相邻的亮纹间的距离变大，所以干涉条纹的亮纹和暗纹都变宽了</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4" name="内容占位符 3"/>
              <p:cNvSpPr>
                <a:spLocks noGrp="1" noRot="1" noChangeAspect="1" noMove="1" noResize="1" noEditPoints="1" noAdjustHandles="1" noChangeArrowheads="1" noChangeShapeType="1" noTextEdit="1"/>
              </p:cNvSpPr>
              <p:nvPr>
                <p:ph idx="1"/>
              </p:nvPr>
            </p:nvSpPr>
            <p:spPr>
              <a:xfrm>
                <a:off x="360854" y="746120"/>
                <a:ext cx="11485848" cy="3659976"/>
              </a:xfrm>
              <a:blipFill>
                <a:blip r:embed="rId2"/>
                <a:stretch>
                  <a:fillRect l="-796" r="-849" b="-333"/>
                </a:stretch>
              </a:blipFill>
            </p:spPr>
            <p:txBody>
              <a:bodyPr/>
              <a:lstStyle/>
              <a:p>
                <a:r>
                  <a:rPr lang="zh-CN" altLang="en-US">
                    <a:noFill/>
                  </a:rPr>
                  <a:t> </a:t>
                </a:r>
              </a:p>
            </p:txBody>
          </p:sp>
        </mc:Fallback>
      </mc:AlternateContent>
      <p:pic>
        <p:nvPicPr>
          <p:cNvPr id="5" name="要点2.eps" descr="id:2147493462;FounderCES"/>
          <p:cNvPicPr/>
          <p:nvPr/>
        </p:nvPicPr>
        <p:blipFill>
          <a:blip r:embed="rId3"/>
          <a:stretch>
            <a:fillRect/>
          </a:stretch>
        </p:blipFill>
        <p:spPr>
          <a:xfrm>
            <a:off x="478583" y="908720"/>
            <a:ext cx="1080119" cy="378959"/>
          </a:xfrm>
          <a:prstGeom prst="rect">
            <a:avLst/>
          </a:prstGeom>
        </p:spPr>
      </p:pic>
    </p:spTree>
    <p:extLst>
      <p:ext uri="{BB962C8B-B14F-4D97-AF65-F5344CB8AC3E}">
        <p14:creationId xmlns:p14="http://schemas.microsoft.com/office/powerpoint/2010/main" val="1767614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6445"/>
            <a:ext cx="11485848" cy="5078313"/>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利用光的干涉规律可以检测工件表面的平整度与设计要求之间的微小差异</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现将精度很高的标准玻璃板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样板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，放在被检测工件上面，如图甲所示，在样板的左端垫一薄片，使标准玻璃板与被检测平面之间形成一楔形空气膜</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用平行单色光向下照射，检查不同平面时，可观察到图乙或图丙所示的干涉条纹</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干涉条纹是样板的上、下两个表面的反射光干涉形成的</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当稍向右移动图甲中的薄片时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条纹间距会变小</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当换用频率更高的单色光照射时</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条纹间距不变</a:t>
            </a:r>
            <a:endParaRPr lang="zh-CN" altLang="zh-CN" sz="12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图丙条纹弯曲处对应着被检查平面处是凸起的</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157;FounderCES"/>
          <p:cNvPicPr/>
          <p:nvPr/>
        </p:nvPicPr>
        <p:blipFill>
          <a:blip r:embed="rId2"/>
          <a:stretch>
            <a:fillRect/>
          </a:stretch>
        </p:blipFill>
        <p:spPr>
          <a:xfrm>
            <a:off x="550590" y="975313"/>
            <a:ext cx="1133782" cy="365455"/>
          </a:xfrm>
          <a:prstGeom prst="rect">
            <a:avLst/>
          </a:prstGeom>
        </p:spPr>
      </p:pic>
      <p:pic>
        <p:nvPicPr>
          <p:cNvPr id="4" name="24答案.eps" descr="id:2147493967;FounderCES"/>
          <p:cNvPicPr/>
          <p:nvPr/>
        </p:nvPicPr>
        <p:blipFill>
          <a:blip r:embed="rId3"/>
          <a:stretch>
            <a:fillRect/>
          </a:stretch>
        </p:blipFill>
        <p:spPr>
          <a:xfrm>
            <a:off x="406574" y="5877272"/>
            <a:ext cx="912255" cy="324991"/>
          </a:xfrm>
          <a:prstGeom prst="rect">
            <a:avLst/>
          </a:prstGeom>
        </p:spPr>
      </p:pic>
      <p:pic>
        <p:nvPicPr>
          <p:cNvPr id="5" name="图片 4"/>
          <p:cNvPicPr/>
          <p:nvPr/>
        </p:nvPicPr>
        <p:blipFill>
          <a:blip r:embed="rId4"/>
          <a:stretch>
            <a:fillRect/>
          </a:stretch>
        </p:blipFill>
        <p:spPr>
          <a:xfrm>
            <a:off x="8255446" y="3068960"/>
            <a:ext cx="3816424" cy="1201715"/>
          </a:xfrm>
          <a:prstGeom prst="rect">
            <a:avLst/>
          </a:prstGeom>
        </p:spPr>
      </p:pic>
      <p:sp>
        <p:nvSpPr>
          <p:cNvPr id="7" name="矩形 6"/>
          <p:cNvSpPr/>
          <p:nvPr/>
        </p:nvSpPr>
        <p:spPr>
          <a:xfrm>
            <a:off x="1312868" y="5805264"/>
            <a:ext cx="389850" cy="461665"/>
          </a:xfrm>
          <a:prstGeom prst="rect">
            <a:avLst/>
          </a:prstGeom>
        </p:spPr>
        <p:txBody>
          <a:bodyPr wrap="none">
            <a:spAutoFit/>
          </a:bodyPr>
          <a:lstStyle/>
          <a:p>
            <a:r>
              <a:rPr lang="en-US" altLang="zh-CN" sz="2400">
                <a:solidFill>
                  <a:srgbClr val="000000"/>
                </a:solidFill>
              </a:rPr>
              <a:t>B</a:t>
            </a:r>
            <a:endParaRPr lang="zh-CN" altLang="en-US"/>
          </a:p>
        </p:txBody>
      </p:sp>
    </p:spTree>
    <p:extLst>
      <p:ext uri="{BB962C8B-B14F-4D97-AF65-F5344CB8AC3E}">
        <p14:creationId xmlns:p14="http://schemas.microsoft.com/office/powerpoint/2010/main" val="90737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556792"/>
            <a:ext cx="11485848" cy="230832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的干涉及其产生条件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史实</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年，英国物理学家托马斯</a:t>
            </a:r>
            <a:r>
              <a:rPr lang="en-US" altLang="zh-CN" b="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杨首次在实验室成功进行了光的干涉实验，即著名的杨氏双缝干涉实验</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开始让人们认识到光的波动性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知识过.eps" descr="id:2147493868;FounderCES"/>
          <p:cNvPicPr/>
          <p:nvPr/>
        </p:nvPicPr>
        <p:blipFill>
          <a:blip r:embed="rId2"/>
          <a:stretch>
            <a:fillRect/>
          </a:stretch>
        </p:blipFill>
        <p:spPr>
          <a:xfrm>
            <a:off x="2494806" y="883444"/>
            <a:ext cx="6966049" cy="601340"/>
          </a:xfrm>
          <a:prstGeom prst="rect">
            <a:avLst/>
          </a:prstGeom>
        </p:spPr>
      </p:pic>
      <p:pic>
        <p:nvPicPr>
          <p:cNvPr id="4" name="知识点1.eps" descr="id:2147493875;FounderCES"/>
          <p:cNvPicPr/>
          <p:nvPr/>
        </p:nvPicPr>
        <p:blipFill>
          <a:blip r:embed="rId3"/>
          <a:stretch>
            <a:fillRect/>
          </a:stretch>
        </p:blipFill>
        <p:spPr>
          <a:xfrm>
            <a:off x="466263" y="1722978"/>
            <a:ext cx="1236455" cy="341745"/>
          </a:xfrm>
          <a:prstGeom prst="rect">
            <a:avLst/>
          </a:prstGeom>
        </p:spPr>
      </p:pic>
    </p:spTree>
    <p:extLst>
      <p:ext uri="{BB962C8B-B14F-4D97-AF65-F5344CB8AC3E}">
        <p14:creationId xmlns:p14="http://schemas.microsoft.com/office/powerpoint/2010/main" val="186398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9193"/>
                <a:ext cx="11485848" cy="337085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干涉条纹</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是样板的下表面和被检查工件的上表面的反射光干涉形成的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设样板与被检测平面间的夹角为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相邻两条亮条纹的间距为</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当被样板下表面和被检测平面上表面反射的光的光程差为半个波长的偶数倍时出现亮条纹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为半个波长的奇数倍时出现暗条纹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由几何关系可得</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𝟐𝐭𝐚𝐧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向右移动薄片时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𝟐𝐭𝐚𝐧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9193"/>
                <a:ext cx="11485848" cy="3370859"/>
              </a:xfrm>
              <a:blipFill>
                <a:blip r:embed="rId2"/>
                <a:stretch>
                  <a:fillRect l="-796" r="-849"/>
                </a:stretch>
              </a:blipFill>
            </p:spPr>
            <p:txBody>
              <a:bodyPr/>
              <a:lstStyle/>
              <a:p>
                <a:r>
                  <a:rPr lang="zh-CN" altLang="en-US">
                    <a:noFill/>
                  </a:rPr>
                  <a:t> </a:t>
                </a:r>
              </a:p>
            </p:txBody>
          </p:sp>
        </mc:Fallback>
      </mc:AlternateContent>
      <p:pic>
        <p:nvPicPr>
          <p:cNvPr id="3" name="24解析.eps" descr="id:2147493960;FounderCES"/>
          <p:cNvPicPr/>
          <p:nvPr/>
        </p:nvPicPr>
        <p:blipFill>
          <a:blip r:embed="rId3"/>
          <a:stretch>
            <a:fillRect/>
          </a:stretch>
        </p:blipFill>
        <p:spPr>
          <a:xfrm>
            <a:off x="550590" y="935129"/>
            <a:ext cx="936104" cy="333631"/>
          </a:xfrm>
          <a:prstGeom prst="rect">
            <a:avLst/>
          </a:prstGeom>
        </p:spPr>
      </p:pic>
      <p:pic>
        <p:nvPicPr>
          <p:cNvPr id="4" name="图片 3"/>
          <p:cNvPicPr/>
          <p:nvPr/>
        </p:nvPicPr>
        <p:blipFill>
          <a:blip r:embed="rId4"/>
          <a:stretch>
            <a:fillRect/>
          </a:stretch>
        </p:blipFill>
        <p:spPr>
          <a:xfrm>
            <a:off x="4078982" y="4149080"/>
            <a:ext cx="3888432" cy="2074848"/>
          </a:xfrm>
          <a:prstGeom prst="rect">
            <a:avLst/>
          </a:prstGeom>
        </p:spPr>
      </p:pic>
    </p:spTree>
    <p:extLst>
      <p:ext uri="{BB962C8B-B14F-4D97-AF65-F5344CB8AC3E}">
        <p14:creationId xmlns:p14="http://schemas.microsoft.com/office/powerpoint/2010/main" val="42214529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9193"/>
                <a:ext cx="11485848" cy="2563907"/>
              </a:xfrm>
            </p:spPr>
            <p:txBody>
              <a:bodyPr/>
              <a:lstStyle/>
              <a:p>
                <a:pPr hangingPunct="0">
                  <a:spcAft>
                    <a:spcPts val="0"/>
                  </a:spcAft>
                  <a:tabLst>
                    <a:tab pos="6391275" algn="l"/>
                  </a:tabLst>
                </a:pP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𝟐𝐭𝐚𝐧</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den>
                    </m:f>
                  </m:oMath>
                </a14:m>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当换用频率更高的单色光照射时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条纹间距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所示</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两点的光程差相等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点的两列相干光产生的亮条纹与经过</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点的两列相干光产生的亮条纹是同一条亮条纹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所以图丙条纹弯曲处对应着被检查平面处是凹陷的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9193"/>
                <a:ext cx="11485848" cy="2563907"/>
              </a:xfrm>
              <a:blipFill>
                <a:blip r:embed="rId2"/>
                <a:stretch>
                  <a:fillRect l="-796" r="-849" b="-2143"/>
                </a:stretch>
              </a:blipFill>
            </p:spPr>
            <p:txBody>
              <a:bodyPr/>
              <a:lstStyle/>
              <a:p>
                <a:r>
                  <a:rPr lang="zh-CN" altLang="en-US">
                    <a:noFill/>
                  </a:rPr>
                  <a:t> </a:t>
                </a:r>
              </a:p>
            </p:txBody>
          </p:sp>
        </mc:Fallback>
      </mc:AlternateContent>
      <p:pic>
        <p:nvPicPr>
          <p:cNvPr id="4" name="图片 3"/>
          <p:cNvPicPr/>
          <p:nvPr/>
        </p:nvPicPr>
        <p:blipFill>
          <a:blip r:embed="rId3"/>
          <a:stretch>
            <a:fillRect/>
          </a:stretch>
        </p:blipFill>
        <p:spPr>
          <a:xfrm>
            <a:off x="3574926" y="3284984"/>
            <a:ext cx="5339715" cy="2849245"/>
          </a:xfrm>
          <a:prstGeom prst="rect">
            <a:avLst/>
          </a:prstGeom>
        </p:spPr>
      </p:pic>
    </p:spTree>
    <p:extLst>
      <p:ext uri="{BB962C8B-B14F-4D97-AF65-F5344CB8AC3E}">
        <p14:creationId xmlns:p14="http://schemas.microsoft.com/office/powerpoint/2010/main" val="42700921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27201"/>
            <a:ext cx="11512136" cy="4374007"/>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1005928"/>
                <a:ext cx="11485848" cy="4223272"/>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干涉</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法检查平面平整度类试题的解题思路</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明确干涉条纹形成原理</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干涉成因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由空气劈尖上表面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标准样板下表面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和下表面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被检平面上表面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的两列反射光叠加形成干涉条纹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条纹性质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当被检平面平整时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条纹为平行且等间距的明暗相间条纹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条纹间距公式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较小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该公式也可以写成</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θ</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其中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为劈尖倾角</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为光在空气中的波长</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1005928"/>
                <a:ext cx="11485848" cy="4223272"/>
              </a:xfrm>
              <a:blipFill>
                <a:blip r:embed="rId3"/>
                <a:stretch>
                  <a:fillRect l="-796" r="-849" b="-866"/>
                </a:stretch>
              </a:blipFill>
            </p:spPr>
            <p:txBody>
              <a:bodyPr/>
              <a:lstStyle/>
              <a:p>
                <a:r>
                  <a:rPr lang="zh-CN" altLang="en-US">
                    <a:noFill/>
                  </a:rPr>
                  <a:t> </a:t>
                </a:r>
              </a:p>
            </p:txBody>
          </p:sp>
        </mc:Fallback>
      </mc:AlternateContent>
      <p:pic>
        <p:nvPicPr>
          <p:cNvPr id="6" name="名师点拨.eps" descr="id:2147493525;FounderCES"/>
          <p:cNvPicPr/>
          <p:nvPr/>
        </p:nvPicPr>
        <p:blipFill>
          <a:blip r:embed="rId4"/>
          <a:stretch>
            <a:fillRect/>
          </a:stretch>
        </p:blipFill>
        <p:spPr>
          <a:xfrm>
            <a:off x="572496" y="1080443"/>
            <a:ext cx="1879180" cy="438845"/>
          </a:xfrm>
          <a:prstGeom prst="rect">
            <a:avLst/>
          </a:prstGeom>
        </p:spPr>
      </p:pic>
    </p:spTree>
    <p:extLst>
      <p:ext uri="{BB962C8B-B14F-4D97-AF65-F5344CB8AC3E}">
        <p14:creationId xmlns:p14="http://schemas.microsoft.com/office/powerpoint/2010/main" val="3932635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3509911"/>
          </a:xfrm>
          <a:prstGeom prst="rect">
            <a:avLst/>
          </a:prstGeom>
        </p:spPr>
      </p:pic>
      <p:sp>
        <p:nvSpPr>
          <p:cNvPr id="2" name="内容占位符 1"/>
          <p:cNvSpPr>
            <a:spLocks noGrp="1"/>
          </p:cNvSpPr>
          <p:nvPr>
            <p:ph idx="1"/>
          </p:nvPr>
        </p:nvSpPr>
        <p:spPr>
          <a:xfrm>
            <a:off x="360854" y="908720"/>
            <a:ext cx="11485848" cy="3346237"/>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判断平面凹凸的方法</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观察条纹弯曲方向</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若某处条纹向劈尖尖端方向弯曲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提前</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则该处凹下</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若某处条纹向劈尖根部方向弯曲</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延后</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出现</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则该处凸起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判断依据</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干涉条纹对应空气膜相同厚度处</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条纹弯曲表明该处实际厚度与平整情况下的预期厚度不同</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93993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927201"/>
            <a:ext cx="11512136" cy="5382119"/>
          </a:xfrm>
          <a:prstGeom prst="rect">
            <a:avLst/>
          </a:prstGeom>
        </p:spPr>
      </p:pic>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908720"/>
                <a:ext cx="11485848" cy="5333896"/>
              </a:xfrm>
            </p:spPr>
            <p:txBody>
              <a:bodyPr/>
              <a:lstStyle/>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分析条纹动态变化</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平移上玻璃板</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若上玻璃板平行上移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空气膜厚度整体增加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整体条纹向劈尖尖端移动</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改变劈尖倾角</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增大时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条纹变密</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减小时</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增大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条纹变疏</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填充透明介质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若劈尖内充满折射率为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的介质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光在介质中的波长变为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导致</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条纹间距变窄</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908720"/>
                <a:ext cx="11485848" cy="5333896"/>
              </a:xfrm>
              <a:blipFill>
                <a:blip r:embed="rId3"/>
                <a:stretch>
                  <a:fillRect l="-796" r="-84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72364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双缝干涉实验</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实验过程：如图所示，让一束平行的完全相同的单色光投射到一个有两条狭缝的挡板上，两狭缝相距很近，两狭缝就相当于两个光源，它们的</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频率、相位和振动方向总是相同</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的，两个光源发出的光在挡板后面的空间互相</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叠加</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发生干涉</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实验现象：在屏上得到明暗相间的条纹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实验结论：</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光是一种波</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a59.jpg" descr="id:2147493336;FounderCES"/>
          <p:cNvPicPr/>
          <p:nvPr/>
        </p:nvPicPr>
        <p:blipFill>
          <a:blip r:embed="rId2"/>
          <a:stretch>
            <a:fillRect/>
          </a:stretch>
        </p:blipFill>
        <p:spPr>
          <a:xfrm>
            <a:off x="7031310" y="3140968"/>
            <a:ext cx="2130425" cy="1826260"/>
          </a:xfrm>
          <a:prstGeom prst="rect">
            <a:avLst/>
          </a:prstGeom>
        </p:spPr>
      </p:pic>
    </p:spTree>
    <p:extLst>
      <p:ext uri="{BB962C8B-B14F-4D97-AF65-F5344CB8AC3E}">
        <p14:creationId xmlns:p14="http://schemas.microsoft.com/office/powerpoint/2010/main" val="2065934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光发生干涉的条件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干涉条件</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要使两列光波相遇时产生干涉现象，两列光波必须具有相同的频率和振动方向，振动必须保持恒定的相位差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相干光源</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发出的光能够产生干涉现象的两个光源</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一般情况下很难观察到光的干涉现象的原因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algn="dist"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由于不同光源发出的光的频率一般不同，即使是同一光源，它的不同部位发出的光也不一定有相同的频率和恒定的相位差，故一般情况下不易观察到光的</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干涉</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现象</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998571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64704"/>
                <a:ext cx="11485848" cy="3669274"/>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的双缝干涉公式</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出现明暗条纹的条件</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413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如图所示，如果两列光波到达某点时，路程差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为波长的整数倍，即满足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时，两列光波互相加强，在那里就出现亮条纹；反之，如果两列光波到达某点时，路程差</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为半个波长的奇数倍，即满足</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𝝀</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时，就出现暗条纹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这样，在屏上就形成了明暗相间的干涉图样</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64704"/>
                <a:ext cx="11485848" cy="3669274"/>
              </a:xfrm>
              <a:blipFill>
                <a:blip r:embed="rId2"/>
                <a:stretch>
                  <a:fillRect l="-796" r="-849" b="-1163"/>
                </a:stretch>
              </a:blipFill>
            </p:spPr>
            <p:txBody>
              <a:bodyPr/>
              <a:lstStyle/>
              <a:p>
                <a:r>
                  <a:rPr lang="zh-CN" altLang="en-US">
                    <a:noFill/>
                  </a:rPr>
                  <a:t> </a:t>
                </a:r>
              </a:p>
            </p:txBody>
          </p:sp>
        </mc:Fallback>
      </mc:AlternateContent>
      <p:pic>
        <p:nvPicPr>
          <p:cNvPr id="3" name="知识点2.eps" descr="id:2147493896;FounderCES"/>
          <p:cNvPicPr/>
          <p:nvPr/>
        </p:nvPicPr>
        <p:blipFill>
          <a:blip r:embed="rId3"/>
          <a:stretch>
            <a:fillRect/>
          </a:stretch>
        </p:blipFill>
        <p:spPr>
          <a:xfrm>
            <a:off x="360855" y="909199"/>
            <a:ext cx="1413871" cy="375988"/>
          </a:xfrm>
          <a:prstGeom prst="rect">
            <a:avLst/>
          </a:prstGeom>
        </p:spPr>
      </p:pic>
      <p:pic>
        <p:nvPicPr>
          <p:cNvPr id="4" name="hjqw81n.jpg" descr="id:2147493350;FounderCES"/>
          <p:cNvPicPr/>
          <p:nvPr/>
        </p:nvPicPr>
        <p:blipFill>
          <a:blip r:embed="rId4"/>
          <a:stretch>
            <a:fillRect/>
          </a:stretch>
        </p:blipFill>
        <p:spPr>
          <a:xfrm>
            <a:off x="5015086" y="4437112"/>
            <a:ext cx="3147629" cy="1584176"/>
          </a:xfrm>
          <a:prstGeom prst="rect">
            <a:avLst/>
          </a:prstGeom>
        </p:spPr>
      </p:pic>
    </p:spTree>
    <p:extLst>
      <p:ext uri="{BB962C8B-B14F-4D97-AF65-F5344CB8AC3E}">
        <p14:creationId xmlns:p14="http://schemas.microsoft.com/office/powerpoint/2010/main" val="36734252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9329547" y="1484784"/>
            <a:ext cx="1080120" cy="720080"/>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62946"/>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干涉条纹间距和光的波长之间的关系</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03250"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在光的双缝干涉实验中，相邻两条亮条纹或暗条纹的中心</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间距</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𝒍</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i="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λ</a:t>
                </a:r>
                <a:r>
                  <a:rPr lang="en-US"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式中</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是光的波长，</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为双缝间距离，</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为双缝到光屏的距离</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由上式可见，当</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一定时，</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λ</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越大，条纹中心间距</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2562946"/>
              </a:xfrm>
              <a:blipFill>
                <a:blip r:embed="rId3"/>
                <a:stretch>
                  <a:fillRect l="-796" r="-849" b="-1900"/>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5858574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5166095"/>
          </a:xfrm>
          <a:prstGeom prst="rect">
            <a:avLst/>
          </a:prstGeom>
        </p:spPr>
      </p:pic>
      <p:sp>
        <p:nvSpPr>
          <p:cNvPr id="2" name="内容占位符 1"/>
          <p:cNvSpPr>
            <a:spLocks noGrp="1"/>
          </p:cNvSpPr>
          <p:nvPr>
            <p:ph idx="1"/>
          </p:nvPr>
        </p:nvSpPr>
        <p:spPr>
          <a:xfrm>
            <a:off x="360854" y="764704"/>
            <a:ext cx="11485848" cy="2792239"/>
          </a:xfrm>
        </p:spPr>
        <p:txBody>
          <a:bodyPr/>
          <a:lstStyle/>
          <a:p>
            <a:pPr hangingPunct="0">
              <a:spcAft>
                <a:spcPts val="0"/>
              </a:spcAft>
              <a:tabLst>
                <a:tab pos="6391275" algn="l"/>
              </a:tabLs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干涉图样</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单色光的干涉图样若用单色光作光源</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则干涉条纹是明暗相间的条纹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且条纹间距相等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中央为亮条纹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两相邻亮条纹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间距离与光的波长有关</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波长越大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条纹间距越大</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白光的干涉图样若用白光作光源</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则干涉条纹是彩色条纹</a:t>
            </a:r>
            <a:r>
              <a:rPr lang="zh-CN" altLang="zh-CN" sz="2300"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且中央亮条纹是白色的</a:t>
            </a:r>
            <a:r>
              <a:rPr lang="en-US" altLang="zh-CN" sz="2300"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拓展.eps" descr="id:2147490034;FounderCES"/>
          <p:cNvPicPr/>
          <p:nvPr/>
        </p:nvPicPr>
        <p:blipFill>
          <a:blip r:embed="rId3"/>
          <a:stretch>
            <a:fillRect/>
          </a:stretch>
        </p:blipFill>
        <p:spPr>
          <a:xfrm>
            <a:off x="478582" y="908720"/>
            <a:ext cx="1440160" cy="402207"/>
          </a:xfrm>
          <a:prstGeom prst="rect">
            <a:avLst/>
          </a:prstGeom>
        </p:spPr>
      </p:pic>
      <p:pic>
        <p:nvPicPr>
          <p:cNvPr id="5" name="xq45.jpg" descr="id:2147493364;FounderCES"/>
          <p:cNvPicPr/>
          <p:nvPr/>
        </p:nvPicPr>
        <p:blipFill>
          <a:blip r:embed="rId4">
            <a:clrChange>
              <a:clrFrom>
                <a:srgbClr val="FFFFFE"/>
              </a:clrFrom>
              <a:clrTo>
                <a:srgbClr val="FFFFFE">
                  <a:alpha val="0"/>
                </a:srgbClr>
              </a:clrTo>
            </a:clrChange>
          </a:blip>
          <a:stretch>
            <a:fillRect/>
          </a:stretch>
        </p:blipFill>
        <p:spPr>
          <a:xfrm>
            <a:off x="5614620" y="3645024"/>
            <a:ext cx="1776730" cy="2239010"/>
          </a:xfrm>
          <a:prstGeom prst="rect">
            <a:avLst/>
          </a:prstGeom>
        </p:spPr>
      </p:pic>
    </p:spTree>
    <p:extLst>
      <p:ext uri="{BB962C8B-B14F-4D97-AF65-F5344CB8AC3E}">
        <p14:creationId xmlns:p14="http://schemas.microsoft.com/office/powerpoint/2010/main" val="2834632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34566" y="855193"/>
            <a:ext cx="11512136" cy="5238103"/>
          </a:xfrm>
          <a:prstGeom prst="rect">
            <a:avLst/>
          </a:prstGeom>
        </p:spPr>
      </p:pic>
      <p:sp>
        <p:nvSpPr>
          <p:cNvPr id="2" name="内容占位符 1"/>
          <p:cNvSpPr>
            <a:spLocks noGrp="1"/>
          </p:cNvSpPr>
          <p:nvPr>
            <p:ph idx="1"/>
          </p:nvPr>
        </p:nvSpPr>
        <p:spPr>
          <a:xfrm>
            <a:off x="360854" y="746120"/>
            <a:ext cx="11485848" cy="2862322"/>
          </a:xfrm>
        </p:spPr>
        <p:txBody>
          <a:bodyPr/>
          <a:lstStyle/>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白光干涉图样是彩色条纹的原因</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从双缝射出的两列光波中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各种色光都能形成明暗相间的条纹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各种色光都在中央条纹处形成亮条纹</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从而复合成白色条纹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亮条纹间距与各色光的波长成正比</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即红光的亮条纹间距最大</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紫光的亮条纹间距最小</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故除中央条纹以外的其他条纹不能完全重合</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这样便形成了彩色干涉条纹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xq45.jpg" descr="id:2147493364;FounderCES"/>
          <p:cNvPicPr/>
          <p:nvPr/>
        </p:nvPicPr>
        <p:blipFill>
          <a:blip r:embed="rId3">
            <a:clrChange>
              <a:clrFrom>
                <a:srgbClr val="FFFFFE"/>
              </a:clrFrom>
              <a:clrTo>
                <a:srgbClr val="FFFFFE">
                  <a:alpha val="0"/>
                </a:srgbClr>
              </a:clrTo>
            </a:clrChange>
          </a:blip>
          <a:stretch>
            <a:fillRect/>
          </a:stretch>
        </p:blipFill>
        <p:spPr>
          <a:xfrm>
            <a:off x="5519142" y="3717032"/>
            <a:ext cx="1776730" cy="2239010"/>
          </a:xfrm>
          <a:prstGeom prst="rect">
            <a:avLst/>
          </a:prstGeom>
        </p:spPr>
      </p:pic>
    </p:spTree>
    <p:extLst>
      <p:ext uri="{BB962C8B-B14F-4D97-AF65-F5344CB8AC3E}">
        <p14:creationId xmlns:p14="http://schemas.microsoft.com/office/powerpoint/2010/main" val="2681075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4524315"/>
          </a:xfrm>
        </p:spPr>
        <p:txBody>
          <a:bodyPr/>
          <a:lstStyle/>
          <a:p>
            <a:pPr hangingPunct="0">
              <a:spcAft>
                <a:spcPts val="0"/>
              </a:spcAft>
              <a:tabLst>
                <a:tab pos="6391275" algn="l"/>
              </a:tabLst>
            </a:pPr>
            <a:r>
              <a:rPr lang="en-US"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00A451"/>
                </a:solidFill>
                <a:latin typeface="Times New Roman" panose="02020603050405020304" pitchFamily="18" charset="0"/>
                <a:ea typeface="黑体" panose="02010609060101010101" pitchFamily="49" charset="-122"/>
                <a:cs typeface="Times New Roman" panose="02020603050405020304" pitchFamily="18" charset="0"/>
              </a:rPr>
              <a:t>薄膜干涉</a:t>
            </a:r>
            <a:r>
              <a:rPr lang="zh-CN" altLang="zh-CN" b="1">
                <a:solidFill>
                  <a:srgbClr val="00A451"/>
                </a:solidFill>
                <a:latin typeface="Times New Roman" panose="02020603050405020304" pitchFamily="18" charset="0"/>
                <a:ea typeface="黑体" panose="02010609060101010101" pitchFamily="49" charset="-122"/>
                <a:cs typeface="Times New Roman" panose="02020603050405020304" pitchFamily="18" charset="0"/>
              </a:rPr>
              <a:t>及其应用</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薄膜干涉</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一束光照射在薄膜上，光会被</a:t>
            </a:r>
            <a:r>
              <a:rPr lang="zh-CN" altLang="zh-CN" b="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薄膜的前后两个面</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分别反射，这两列波在一些地方叠加后互相加强，于是出现了亮条纹；在另一些地方叠加后相互减弱，于是出现了暗条纹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这一类由薄膜两个面反射的光波相遇而产生的干涉现象称为薄膜干涉</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391275" algn="l"/>
              </a:tabLst>
            </a:pP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干涉图样的特点</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31825" hangingPunct="0">
              <a:spcAft>
                <a:spcPts val="0"/>
              </a:spcAft>
              <a:tabLst>
                <a:tab pos="6391275" algn="l"/>
              </a:tabLst>
            </a:pP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同一条亮</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或暗</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条纹对应的薄膜的厚度相等，单色光照射薄膜时形成明暗相间的条纹，白光照射薄膜时形成彩色条纹</a:t>
            </a:r>
            <a: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3.eps" descr="id:2147493903;FounderCES"/>
          <p:cNvPicPr/>
          <p:nvPr/>
        </p:nvPicPr>
        <p:blipFill>
          <a:blip r:embed="rId2"/>
          <a:stretch>
            <a:fillRect/>
          </a:stretch>
        </p:blipFill>
        <p:spPr>
          <a:xfrm>
            <a:off x="419761" y="898133"/>
            <a:ext cx="1426973" cy="379472"/>
          </a:xfrm>
          <a:prstGeom prst="rect">
            <a:avLst/>
          </a:prstGeom>
        </p:spPr>
      </p:pic>
    </p:spTree>
    <p:extLst>
      <p:ext uri="{BB962C8B-B14F-4D97-AF65-F5344CB8AC3E}">
        <p14:creationId xmlns:p14="http://schemas.microsoft.com/office/powerpoint/2010/main" val="3429064378"/>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TotalTime>
  <Words>1858</Words>
  <Application>Microsoft Office PowerPoint</Application>
  <PresentationFormat>自定义</PresentationFormat>
  <Paragraphs>84</Paragraphs>
  <Slides>24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387</cp:revision>
  <dcterms:created xsi:type="dcterms:W3CDTF">2020-11-06T05:24:00Z</dcterms:created>
  <dcterms:modified xsi:type="dcterms:W3CDTF">2025-06-18T03:08:23Z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